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98" r:id="rId6"/>
    <p:sldId id="318" r:id="rId7"/>
    <p:sldId id="309" r:id="rId8"/>
    <p:sldId id="316" r:id="rId9"/>
    <p:sldId id="311" r:id="rId10"/>
    <p:sldId id="313" r:id="rId11"/>
    <p:sldId id="328" r:id="rId12"/>
    <p:sldId id="300" r:id="rId13"/>
    <p:sldId id="320" r:id="rId14"/>
    <p:sldId id="329" r:id="rId15"/>
    <p:sldId id="302" r:id="rId16"/>
    <p:sldId id="331" r:id="rId17"/>
    <p:sldId id="334" r:id="rId18"/>
    <p:sldId id="335" r:id="rId19"/>
    <p:sldId id="330" r:id="rId20"/>
    <p:sldId id="322" r:id="rId21"/>
    <p:sldId id="323" r:id="rId22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5" autoAdjust="0"/>
    <p:restoredTop sz="94631" autoAdjust="0"/>
  </p:normalViewPr>
  <p:slideViewPr>
    <p:cSldViewPr snapToGrid="0">
      <p:cViewPr varScale="1">
        <p:scale>
          <a:sx n="73" d="100"/>
          <a:sy n="73" d="100"/>
        </p:scale>
        <p:origin x="1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C899A5-BA51-47DA-90D0-5428A6723887}" type="datetime1">
              <a:rPr lang="de-DE" smtClean="0"/>
              <a:t>21.07.2021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FC244F-F0F3-48E5-BF9D-F41E9FB0E639}" type="datetime1">
              <a:rPr lang="de-DE" noProof="0" smtClean="0"/>
              <a:t>20.07.2021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4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2569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85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42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509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544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315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2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0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36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04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851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706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568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95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4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32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klein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278921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4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0477C80-A156-43DE-B231-44329EA8EA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0475" y="-95794"/>
            <a:ext cx="2211525" cy="6953794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Formatvorlage des Untertitelmasters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298171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45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großem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298171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45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dirty="0"/>
              <a:t>Seitentitel durch Klicken bearbeiten</a:t>
            </a:r>
          </a:p>
        </p:txBody>
      </p:sp>
      <p:sp>
        <p:nvSpPr>
          <p:cNvPr id="9" name="Untertite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Linker Platzhalter für Vergleich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12" name="Linker Platzhalter für Vergleich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de-DE" noProof="0"/>
              <a:t>Ihr Foto einfügen oder ziehen und ablegen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Geben Sie Ihre Beschriftung ein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Vollständiger Name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Telefonnummer</a:t>
            </a:r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E-Mail-Adresse oder Handle für soziale Medien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Firmenwebsite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/>
              <a:t>Untertitel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/>
              <a:t>Fußzeile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de-DE" noProof="0"/>
              <a:t>Seitentitel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294" y="6538912"/>
            <a:ext cx="5220562" cy="3651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de-DE" noProof="0" smtClean="0"/>
              <a:pPr rtl="0"/>
              <a:t>‹#›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78921"/>
            <a:ext cx="7518864" cy="1674470"/>
          </a:xfrm>
        </p:spPr>
        <p:txBody>
          <a:bodyPr rtlCol="0"/>
          <a:lstStyle/>
          <a:p>
            <a:pPr rtl="0"/>
            <a:r>
              <a:rPr lang="de-DE" sz="4000" b="1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 </a:t>
            </a:r>
            <a:r>
              <a:rPr lang="de-DE" sz="4000" b="1" spc="-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expression</a:t>
            </a:r>
            <a:r>
              <a:rPr lang="de-DE" sz="4000" b="1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</a:t>
            </a:r>
            <a:r>
              <a:rPr lang="de-DE" sz="4000" b="1" spc="-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pancreatic</a:t>
            </a:r>
            <a:r>
              <a:rPr lang="de-DE" sz="4000" b="1" spc="-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4000" b="1" spc="-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cells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pDAC</a:t>
            </a:r>
            <a:r>
              <a:rPr lang="de-DE" dirty="0"/>
              <a:t> Biomarkers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5370" y="2119376"/>
            <a:ext cx="4500000" cy="498616"/>
          </a:xfrm>
        </p:spPr>
        <p:txBody>
          <a:bodyPr rtlCol="0"/>
          <a:lstStyle/>
          <a:p>
            <a:pPr rtl="0"/>
            <a:r>
              <a:rPr lang="de-DE" dirty="0"/>
              <a:t>TSPAN8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25370" y="2979759"/>
            <a:ext cx="4500000" cy="2520000"/>
          </a:xfrm>
        </p:spPr>
        <p:txBody>
          <a:bodyPr rtlCol="0"/>
          <a:lstStyle/>
          <a:p>
            <a:pPr marL="0" indent="0">
              <a:lnSpc>
                <a:spcPct val="60000"/>
              </a:lnSpc>
              <a:buNone/>
            </a:pPr>
            <a:r>
              <a:rPr lang="de-DE" dirty="0" err="1"/>
              <a:t>Intracellular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transduction</a:t>
            </a:r>
            <a:r>
              <a:rPr lang="de-DE" dirty="0"/>
              <a:t> </a:t>
            </a:r>
          </a:p>
          <a:p>
            <a:pPr>
              <a:lnSpc>
                <a:spcPct val="60000"/>
              </a:lnSpc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regulates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cell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adhesion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proliferation</a:t>
            </a:r>
            <a:r>
              <a:rPr lang="de-DE" dirty="0">
                <a:sym typeface="Wingdings" panose="05000000000000000000" pitchFamily="2" charset="2"/>
              </a:rPr>
              <a:t> and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     </a:t>
            </a:r>
            <a:r>
              <a:rPr lang="de-DE" dirty="0" err="1">
                <a:sym typeface="Wingdings" panose="05000000000000000000" pitchFamily="2" charset="2"/>
              </a:rPr>
              <a:t>differentiation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lnSpc>
                <a:spcPct val="60000"/>
              </a:lnSpc>
              <a:spcBef>
                <a:spcPts val="800"/>
              </a:spcBef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de-DE" dirty="0">
                <a:sym typeface="Wingdings" panose="05000000000000000000" pitchFamily="2" charset="2"/>
              </a:rPr>
              <a:t>Progression and </a:t>
            </a:r>
            <a:r>
              <a:rPr lang="de-DE" dirty="0" err="1">
                <a:sym typeface="Wingdings" panose="05000000000000000000" pitchFamily="2" charset="2"/>
              </a:rPr>
              <a:t>metastasis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several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cancers</a:t>
            </a:r>
            <a:endParaRPr lang="de-DE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77820" y="2979759"/>
            <a:ext cx="4500000" cy="2520000"/>
          </a:xfrm>
        </p:spPr>
        <p:txBody>
          <a:bodyPr rtlCol="0"/>
          <a:lstStyle/>
          <a:p>
            <a:pPr marL="0" indent="0">
              <a:buNone/>
            </a:pPr>
            <a:r>
              <a:rPr lang="de-DE" dirty="0"/>
              <a:t>Regulation </a:t>
            </a:r>
            <a:r>
              <a:rPr lang="de-DE" dirty="0" err="1"/>
              <a:t>of</a:t>
            </a:r>
            <a:r>
              <a:rPr lang="de-DE" dirty="0"/>
              <a:t> DNA </a:t>
            </a:r>
            <a:r>
              <a:rPr lang="de-DE" dirty="0" err="1"/>
              <a:t>replication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Replication </a:t>
            </a:r>
            <a:r>
              <a:rPr lang="de-DE" dirty="0" err="1"/>
              <a:t>defects</a:t>
            </a:r>
            <a:r>
              <a:rPr lang="de-DE" dirty="0"/>
              <a:t> and </a:t>
            </a:r>
            <a:r>
              <a:rPr lang="de-DE" dirty="0" err="1"/>
              <a:t>genomic</a:t>
            </a:r>
            <a:r>
              <a:rPr lang="de-DE" dirty="0"/>
              <a:t> </a:t>
            </a:r>
            <a:r>
              <a:rPr lang="de-DE" dirty="0" err="1"/>
              <a:t>instability</a:t>
            </a:r>
            <a:endParaRPr lang="de-DE" dirty="0"/>
          </a:p>
          <a:p>
            <a:pPr rtl="0"/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7820" y="2121322"/>
            <a:ext cx="4500000" cy="496920"/>
          </a:xfrm>
        </p:spPr>
        <p:txBody>
          <a:bodyPr rtlCol="0"/>
          <a:lstStyle/>
          <a:p>
            <a:pPr rtl="0"/>
            <a:r>
              <a:rPr lang="de-DE" dirty="0"/>
              <a:t>GMNN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DE05A5-FBB3-487C-AA98-089581C96DEF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A84A21-F21D-4A88-A575-55A41907B793}"/>
              </a:ext>
            </a:extLst>
          </p:cNvPr>
          <p:cNvSpPr txBox="1"/>
          <p:nvPr/>
        </p:nvSpPr>
        <p:spPr>
          <a:xfrm>
            <a:off x="82351" y="2933953"/>
            <a:ext cx="1742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Normally: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Overexpressed:</a:t>
            </a:r>
          </a:p>
        </p:txBody>
      </p:sp>
    </p:spTree>
    <p:extLst>
      <p:ext uri="{BB962C8B-B14F-4D97-AF65-F5344CB8AC3E}">
        <p14:creationId xmlns:p14="http://schemas.microsoft.com/office/powerpoint/2010/main" val="22172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78921"/>
            <a:ext cx="7518864" cy="1674470"/>
          </a:xfrm>
        </p:spPr>
        <p:txBody>
          <a:bodyPr rtlCol="0"/>
          <a:lstStyle/>
          <a:p>
            <a:pPr rtl="0"/>
            <a:r>
              <a:rPr lang="de-DE" sz="4000" dirty="0" err="1"/>
              <a:t>Cell</a:t>
            </a:r>
            <a:r>
              <a:rPr lang="de-DE" sz="4000" dirty="0"/>
              <a:t> </a:t>
            </a:r>
            <a:r>
              <a:rPr lang="de-DE" sz="4000" dirty="0" err="1"/>
              <a:t>fate</a:t>
            </a:r>
            <a:r>
              <a:rPr lang="de-DE" sz="4000" dirty="0"/>
              <a:t> </a:t>
            </a:r>
            <a:r>
              <a:rPr lang="de-DE" sz="4000" dirty="0" err="1"/>
              <a:t>indicators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36187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Time and </a:t>
            </a:r>
            <a:r>
              <a:rPr lang="de-DE" dirty="0" err="1"/>
              <a:t>cytokine</a:t>
            </a:r>
            <a:r>
              <a:rPr lang="de-DE" dirty="0"/>
              <a:t> </a:t>
            </a:r>
            <a:r>
              <a:rPr lang="de-DE" dirty="0" err="1"/>
              <a:t>influence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12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65614E-6C69-4088-9AF9-6C89F9DAC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48" y="1116681"/>
            <a:ext cx="6374303" cy="51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fate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13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A29C70F7-F25E-45BF-9A31-F033566F5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759"/>
            <a:ext cx="7898170" cy="4916334"/>
          </a:xfrm>
          <a:prstGeom prst="rect">
            <a:avLst/>
          </a:prstGeom>
        </p:spPr>
      </p:pic>
      <p:sp>
        <p:nvSpPr>
          <p:cNvPr id="11" name="Kreis: nicht ausgefüllt 10">
            <a:extLst>
              <a:ext uri="{FF2B5EF4-FFF2-40B4-BE49-F238E27FC236}">
                <a16:creationId xmlns:a16="http://schemas.microsoft.com/office/drawing/2014/main" id="{900D0F42-3105-4C38-90D2-CF4C353A7679}"/>
              </a:ext>
            </a:extLst>
          </p:cNvPr>
          <p:cNvSpPr/>
          <p:nvPr/>
        </p:nvSpPr>
        <p:spPr>
          <a:xfrm>
            <a:off x="4870409" y="1837677"/>
            <a:ext cx="585925" cy="34622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Kreis: nicht ausgefüllt 11">
            <a:extLst>
              <a:ext uri="{FF2B5EF4-FFF2-40B4-BE49-F238E27FC236}">
                <a16:creationId xmlns:a16="http://schemas.microsoft.com/office/drawing/2014/main" id="{4A5A9486-BFD3-4A12-AE3A-D21B48C68D18}"/>
              </a:ext>
            </a:extLst>
          </p:cNvPr>
          <p:cNvSpPr/>
          <p:nvPr/>
        </p:nvSpPr>
        <p:spPr>
          <a:xfrm>
            <a:off x="5217206" y="1837677"/>
            <a:ext cx="585925" cy="34622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83522D-9AC4-4091-9CA3-855996EBF090}"/>
              </a:ext>
            </a:extLst>
          </p:cNvPr>
          <p:cNvSpPr txBox="1"/>
          <p:nvPr/>
        </p:nvSpPr>
        <p:spPr>
          <a:xfrm>
            <a:off x="9135121" y="1356759"/>
            <a:ext cx="255676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GMNN: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Regulation </a:t>
            </a:r>
            <a:r>
              <a:rPr lang="de-DE" dirty="0" err="1"/>
              <a:t>of</a:t>
            </a:r>
            <a:r>
              <a:rPr lang="de-DE" dirty="0"/>
              <a:t> DNA </a:t>
            </a:r>
            <a:r>
              <a:rPr lang="de-DE" dirty="0" err="1"/>
              <a:t>replication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Overexpression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cancer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980DDB-2DD1-4262-99D0-029ED8BA9A4C}"/>
              </a:ext>
            </a:extLst>
          </p:cNvPr>
          <p:cNvSpPr txBox="1"/>
          <p:nvPr/>
        </p:nvSpPr>
        <p:spPr>
          <a:xfrm>
            <a:off x="9135121" y="3299041"/>
            <a:ext cx="255676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STT3A: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Subunit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Upregulation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OST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immune </a:t>
            </a:r>
            <a:r>
              <a:rPr lang="de-DE" dirty="0" err="1"/>
              <a:t>evasion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tumor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16469D-89B9-4353-9914-0B825924F415}"/>
              </a:ext>
            </a:extLst>
          </p:cNvPr>
          <p:cNvSpPr txBox="1"/>
          <p:nvPr/>
        </p:nvSpPr>
        <p:spPr>
          <a:xfrm>
            <a:off x="8415292" y="5396877"/>
            <a:ext cx="34630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Overexpression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GMNN and STT3A promote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5DF38AC-8238-4BA6-8AC7-72ADD26C56D6}"/>
              </a:ext>
            </a:extLst>
          </p:cNvPr>
          <p:cNvSpPr/>
          <p:nvPr/>
        </p:nvSpPr>
        <p:spPr>
          <a:xfrm>
            <a:off x="7865616" y="5554509"/>
            <a:ext cx="461638" cy="34914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19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fate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14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A29C70F7-F25E-45BF-9A31-F033566F5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759"/>
            <a:ext cx="7898170" cy="4916334"/>
          </a:xfrm>
          <a:prstGeom prst="rect">
            <a:avLst/>
          </a:prstGeom>
        </p:spPr>
      </p:pic>
      <p:sp>
        <p:nvSpPr>
          <p:cNvPr id="11" name="Kreis: nicht ausgefüllt 10">
            <a:extLst>
              <a:ext uri="{FF2B5EF4-FFF2-40B4-BE49-F238E27FC236}">
                <a16:creationId xmlns:a16="http://schemas.microsoft.com/office/drawing/2014/main" id="{900D0F42-3105-4C38-90D2-CF4C353A7679}"/>
              </a:ext>
            </a:extLst>
          </p:cNvPr>
          <p:cNvSpPr/>
          <p:nvPr/>
        </p:nvSpPr>
        <p:spPr>
          <a:xfrm>
            <a:off x="1648238" y="1837677"/>
            <a:ext cx="585925" cy="34622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Kreis: nicht ausgefüllt 11">
            <a:extLst>
              <a:ext uri="{FF2B5EF4-FFF2-40B4-BE49-F238E27FC236}">
                <a16:creationId xmlns:a16="http://schemas.microsoft.com/office/drawing/2014/main" id="{4A5A9486-BFD3-4A12-AE3A-D21B48C68D18}"/>
              </a:ext>
            </a:extLst>
          </p:cNvPr>
          <p:cNvSpPr/>
          <p:nvPr/>
        </p:nvSpPr>
        <p:spPr>
          <a:xfrm>
            <a:off x="1297410" y="2010791"/>
            <a:ext cx="585925" cy="34622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83522D-9AC4-4091-9CA3-855996EBF090}"/>
              </a:ext>
            </a:extLst>
          </p:cNvPr>
          <p:cNvSpPr txBox="1"/>
          <p:nvPr/>
        </p:nvSpPr>
        <p:spPr>
          <a:xfrm>
            <a:off x="9135121" y="1356759"/>
            <a:ext cx="255676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de-DE" b="1" dirty="0">
                <a:solidFill>
                  <a:srgbClr val="000000"/>
                </a:solidFill>
              </a:rPr>
              <a:t>SPINK1: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Trypsin </a:t>
            </a:r>
            <a:r>
              <a:rPr lang="de-DE" dirty="0" err="1">
                <a:solidFill>
                  <a:srgbClr val="000000"/>
                </a:solidFill>
              </a:rPr>
              <a:t>inhibitor</a:t>
            </a:r>
            <a:endParaRPr lang="de-DE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</a:rPr>
              <a:t>Associated </a:t>
            </a:r>
            <a:r>
              <a:rPr lang="de-DE" dirty="0" err="1">
                <a:solidFill>
                  <a:srgbClr val="000000"/>
                </a:solidFill>
              </a:rPr>
              <a:t>with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pancreatitis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well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as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diabetes</a:t>
            </a:r>
            <a:r>
              <a:rPr lang="de-DE" dirty="0">
                <a:solidFill>
                  <a:srgbClr val="000000"/>
                </a:solidFill>
              </a:rPr>
              <a:t> and </a:t>
            </a:r>
            <a:r>
              <a:rPr lang="de-DE" dirty="0" err="1">
                <a:solidFill>
                  <a:srgbClr val="000000"/>
                </a:solidFill>
              </a:rPr>
              <a:t>cancer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980DDB-2DD1-4262-99D0-029ED8BA9A4C}"/>
              </a:ext>
            </a:extLst>
          </p:cNvPr>
          <p:cNvSpPr txBox="1"/>
          <p:nvPr/>
        </p:nvSpPr>
        <p:spPr>
          <a:xfrm>
            <a:off x="9135121" y="3299041"/>
            <a:ext cx="2556769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de-DE" b="1" dirty="0">
                <a:solidFill>
                  <a:srgbClr val="000000"/>
                </a:solidFill>
              </a:rPr>
              <a:t>REG1A: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</a:rPr>
              <a:t>Islet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regeneration</a:t>
            </a:r>
            <a:r>
              <a:rPr lang="de-DE" dirty="0">
                <a:solidFill>
                  <a:srgbClr val="000000"/>
                </a:solidFill>
              </a:rPr>
              <a:t> and </a:t>
            </a:r>
            <a:r>
              <a:rPr lang="de-DE" dirty="0" err="1">
                <a:solidFill>
                  <a:srgbClr val="000000"/>
                </a:solidFill>
              </a:rPr>
              <a:t>proliferation</a:t>
            </a:r>
            <a:endParaRPr lang="de-DE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</a:rPr>
              <a:t>Known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for</a:t>
            </a:r>
            <a:r>
              <a:rPr lang="de-DE" dirty="0">
                <a:solidFill>
                  <a:srgbClr val="000000"/>
                </a:solidFill>
              </a:rPr>
              <a:t> high </a:t>
            </a:r>
            <a:r>
              <a:rPr lang="de-DE" dirty="0" err="1">
                <a:solidFill>
                  <a:srgbClr val="000000"/>
                </a:solidFill>
              </a:rPr>
              <a:t>expression</a:t>
            </a:r>
            <a:r>
              <a:rPr lang="de-DE" dirty="0">
                <a:solidFill>
                  <a:srgbClr val="000000"/>
                </a:solidFill>
              </a:rPr>
              <a:t> in </a:t>
            </a:r>
            <a:r>
              <a:rPr lang="de-DE" dirty="0" err="1">
                <a:solidFill>
                  <a:srgbClr val="000000"/>
                </a:solidFill>
              </a:rPr>
              <a:t>pancreatic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cancer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16469D-89B9-4353-9914-0B825924F415}"/>
              </a:ext>
            </a:extLst>
          </p:cNvPr>
          <p:cNvSpPr txBox="1"/>
          <p:nvPr/>
        </p:nvSpPr>
        <p:spPr>
          <a:xfrm>
            <a:off x="8415292" y="5396877"/>
            <a:ext cx="3463031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/>
              <a:t>Both genes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linked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cancer</a:t>
            </a:r>
            <a:br>
              <a:rPr lang="de-DE" dirty="0"/>
            </a:br>
            <a:r>
              <a:rPr lang="de-DE" dirty="0"/>
              <a:t>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unsuitable</a:t>
            </a:r>
            <a:endParaRPr lang="de-DE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5DF38AC-8238-4BA6-8AC7-72ADD26C56D6}"/>
              </a:ext>
            </a:extLst>
          </p:cNvPr>
          <p:cNvSpPr/>
          <p:nvPr/>
        </p:nvSpPr>
        <p:spPr>
          <a:xfrm>
            <a:off x="7865616" y="5554509"/>
            <a:ext cx="461638" cy="34914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390537-EDEC-4B51-B697-12F30872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8611" y="5151332"/>
            <a:ext cx="292633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fate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10" name="Inhaltsplatzhalter 5">
            <a:extLst>
              <a:ext uri="{FF2B5EF4-FFF2-40B4-BE49-F238E27FC236}">
                <a16:creationId xmlns:a16="http://schemas.microsoft.com/office/drawing/2014/main" id="{A29C70F7-F25E-45BF-9A31-F033566F5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759"/>
            <a:ext cx="7898170" cy="4916334"/>
          </a:xfrm>
          <a:prstGeom prst="rect">
            <a:avLst/>
          </a:prstGeom>
        </p:spPr>
      </p:pic>
      <p:sp>
        <p:nvSpPr>
          <p:cNvPr id="12" name="Kreis: nicht ausgefüllt 11">
            <a:extLst>
              <a:ext uri="{FF2B5EF4-FFF2-40B4-BE49-F238E27FC236}">
                <a16:creationId xmlns:a16="http://schemas.microsoft.com/office/drawing/2014/main" id="{4A5A9486-BFD3-4A12-AE3A-D21B48C68D18}"/>
              </a:ext>
            </a:extLst>
          </p:cNvPr>
          <p:cNvSpPr/>
          <p:nvPr/>
        </p:nvSpPr>
        <p:spPr>
          <a:xfrm>
            <a:off x="2276688" y="1876373"/>
            <a:ext cx="585925" cy="346228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83522D-9AC4-4091-9CA3-855996EBF090}"/>
              </a:ext>
            </a:extLst>
          </p:cNvPr>
          <p:cNvSpPr txBox="1"/>
          <p:nvPr/>
        </p:nvSpPr>
        <p:spPr>
          <a:xfrm>
            <a:off x="9135121" y="1356759"/>
            <a:ext cx="255676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de-DE" b="1" dirty="0">
                <a:solidFill>
                  <a:srgbClr val="000000"/>
                </a:solidFill>
              </a:rPr>
              <a:t>CXCL11: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</a:rPr>
              <a:t>Chemokine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that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induces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inflammation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el-GR" dirty="0">
                <a:solidFill>
                  <a:srgbClr val="000000"/>
                </a:solidFill>
              </a:rPr>
              <a:t>β</a:t>
            </a:r>
            <a:r>
              <a:rPr lang="de-DE" dirty="0">
                <a:solidFill>
                  <a:srgbClr val="000000"/>
                </a:solidFill>
              </a:rPr>
              <a:t>-</a:t>
            </a:r>
            <a:r>
              <a:rPr lang="de-DE" dirty="0" err="1">
                <a:solidFill>
                  <a:srgbClr val="000000"/>
                </a:solidFill>
              </a:rPr>
              <a:t>cell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death</a:t>
            </a:r>
            <a:endParaRPr lang="de-DE" dirty="0">
              <a:solidFill>
                <a:srgbClr val="000000"/>
              </a:solidFill>
            </a:endParaRPr>
          </a:p>
          <a:p>
            <a:pPr lvl="0"/>
            <a:r>
              <a:rPr lang="de-DE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diabetes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16469D-89B9-4353-9914-0B825924F415}"/>
              </a:ext>
            </a:extLst>
          </p:cNvPr>
          <p:cNvSpPr txBox="1"/>
          <p:nvPr/>
        </p:nvSpPr>
        <p:spPr>
          <a:xfrm>
            <a:off x="8415292" y="5396877"/>
            <a:ext cx="3463031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Overexpression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CXCL11 </a:t>
            </a:r>
            <a:r>
              <a:rPr lang="de-DE" dirty="0" err="1"/>
              <a:t>induced</a:t>
            </a:r>
            <a:r>
              <a:rPr lang="de-DE" dirty="0"/>
              <a:t> </a:t>
            </a:r>
            <a:r>
              <a:rPr lang="de-DE" dirty="0" err="1"/>
              <a:t>diabetes</a:t>
            </a:r>
            <a:r>
              <a:rPr lang="de-DE" dirty="0"/>
              <a:t> type 1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D5DF38AC-8238-4BA6-8AC7-72ADD26C56D6}"/>
              </a:ext>
            </a:extLst>
          </p:cNvPr>
          <p:cNvSpPr/>
          <p:nvPr/>
        </p:nvSpPr>
        <p:spPr>
          <a:xfrm>
            <a:off x="7865616" y="5554509"/>
            <a:ext cx="461638" cy="34914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37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78921"/>
            <a:ext cx="7518864" cy="1674470"/>
          </a:xfrm>
        </p:spPr>
        <p:txBody>
          <a:bodyPr rtlCol="0"/>
          <a:lstStyle/>
          <a:p>
            <a:pPr rtl="0"/>
            <a:r>
              <a:rPr lang="de-DE" sz="4000" dirty="0" err="1"/>
              <a:t>discussion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84905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Discussion</a:t>
            </a:r>
            <a:r>
              <a:rPr lang="de-DE" dirty="0"/>
              <a:t> -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865D027-A649-41AE-A4A2-D74EED40C8F7}"/>
              </a:ext>
            </a:extLst>
          </p:cNvPr>
          <p:cNvSpPr txBox="1"/>
          <p:nvPr/>
        </p:nvSpPr>
        <p:spPr>
          <a:xfrm>
            <a:off x="431801" y="1462021"/>
            <a:ext cx="9635308" cy="298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Differing TRA expression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Treatment protocol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Cell origin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Time in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-cell set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Times New Roman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Times New Roman"/>
            </a:endParaRP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02A0D6-E04F-43A5-85B4-C4E24A03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30" y="1258393"/>
            <a:ext cx="7901101" cy="482845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ECA49FC-70B3-4749-88C4-DADC19975C79}"/>
              </a:ext>
            </a:extLst>
          </p:cNvPr>
          <p:cNvSpPr txBox="1"/>
          <p:nvPr/>
        </p:nvSpPr>
        <p:spPr>
          <a:xfrm>
            <a:off x="432000" y="4554583"/>
            <a:ext cx="4305463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Small sample size in PDAC set</a:t>
            </a:r>
          </a:p>
          <a:p>
            <a:pPr marL="266700" marR="0" lvl="0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Undetected significant differences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F06F8C-2E2E-4025-86CD-74428AC89DBA}"/>
              </a:ext>
            </a:extLst>
          </p:cNvPr>
          <p:cNvSpPr txBox="1"/>
          <p:nvPr/>
        </p:nvSpPr>
        <p:spPr>
          <a:xfrm>
            <a:off x="432000" y="3190989"/>
            <a:ext cx="3887451" cy="109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Combined expression values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Differences between transcripts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Protein isoforms</a:t>
            </a:r>
          </a:p>
        </p:txBody>
      </p:sp>
    </p:spTree>
    <p:extLst>
      <p:ext uri="{BB962C8B-B14F-4D97-AF65-F5344CB8AC3E}">
        <p14:creationId xmlns:p14="http://schemas.microsoft.com/office/powerpoint/2010/main" val="24714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Discussion</a:t>
            </a:r>
            <a:r>
              <a:rPr lang="de-DE" dirty="0"/>
              <a:t> -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de-DE" dirty="0"/>
              <a:t>PDAC </a:t>
            </a:r>
            <a:r>
              <a:rPr lang="de-DE" dirty="0" err="1"/>
              <a:t>biomarkers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8"/>
            <a:ext cx="4500000" cy="2898527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dirty="0"/>
              <a:t>GMNN and TSPAN8</a:t>
            </a:r>
          </a:p>
          <a:p>
            <a:r>
              <a:rPr lang="en-US" dirty="0"/>
              <a:t>Expression in other tissues</a:t>
            </a:r>
          </a:p>
          <a:p>
            <a:r>
              <a:rPr lang="en-US" dirty="0"/>
              <a:t>Different PDAC cell lines</a:t>
            </a:r>
          </a:p>
          <a:p>
            <a:r>
              <a:rPr lang="en-US" dirty="0"/>
              <a:t>Tumor </a:t>
            </a:r>
            <a:r>
              <a:rPr lang="en-US" dirty="0" err="1"/>
              <a:t>microenviroment</a:t>
            </a:r>
            <a:endParaRPr lang="en-US" dirty="0"/>
          </a:p>
          <a:p>
            <a:r>
              <a:rPr lang="en-US" dirty="0"/>
              <a:t>Specificity and sensitivity</a:t>
            </a:r>
          </a:p>
          <a:p>
            <a:r>
              <a:rPr lang="en-US" dirty="0"/>
              <a:t>Therapeutical target</a:t>
            </a:r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fate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marL="0" indent="0">
              <a:buNone/>
            </a:pPr>
            <a:r>
              <a:rPr lang="en-US" dirty="0"/>
              <a:t>STT3A and GMNN</a:t>
            </a:r>
          </a:p>
          <a:p>
            <a:r>
              <a:rPr lang="en-US" dirty="0"/>
              <a:t>Effects in cancer?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SPINK1 and REG1A</a:t>
            </a:r>
          </a:p>
          <a:p>
            <a:r>
              <a:rPr lang="en-US" dirty="0"/>
              <a:t>Cell death and proliferation</a:t>
            </a:r>
          </a:p>
          <a:p>
            <a:r>
              <a:rPr lang="en-US" dirty="0"/>
              <a:t>Intramolecular signaling pathways?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18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F0079B-28B3-4B05-869A-EE52BE24C0C0}"/>
              </a:ext>
            </a:extLst>
          </p:cNvPr>
          <p:cNvSpPr txBox="1"/>
          <p:nvPr/>
        </p:nvSpPr>
        <p:spPr>
          <a:xfrm>
            <a:off x="152672" y="6483785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</p:spTree>
    <p:extLst>
      <p:ext uri="{BB962C8B-B14F-4D97-AF65-F5344CB8AC3E}">
        <p14:creationId xmlns:p14="http://schemas.microsoft.com/office/powerpoint/2010/main" val="28376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65454"/>
            <a:ext cx="9198000" cy="432000"/>
          </a:xfrm>
        </p:spPr>
        <p:txBody>
          <a:bodyPr rtlCol="0"/>
          <a:lstStyle/>
          <a:p>
            <a:pPr rtl="0"/>
            <a:r>
              <a:rPr lang="en-CA" dirty="0"/>
              <a:t>Recapitulation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de-DE" dirty="0"/>
              <a:t>Looking at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3133658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dirty="0"/>
              <a:t>Expression of pancreas-specific TRAs</a:t>
            </a:r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r>
              <a:rPr lang="en-US" dirty="0"/>
              <a:t>In:</a:t>
            </a:r>
          </a:p>
          <a:p>
            <a:pPr rtl="0"/>
            <a:r>
              <a:rPr lang="en-US" b="1" dirty="0"/>
              <a:t>β-cells</a:t>
            </a:r>
          </a:p>
          <a:p>
            <a:pPr marL="276225" lvl="1" indent="0">
              <a:buNone/>
            </a:pPr>
            <a:r>
              <a:rPr lang="en-US" dirty="0"/>
              <a:t>Control: healthy pancreatic cells</a:t>
            </a:r>
          </a:p>
          <a:p>
            <a:pPr marL="276225" lvl="1" indent="0">
              <a:buNone/>
            </a:pPr>
            <a:r>
              <a:rPr lang="en-US" dirty="0"/>
              <a:t>Cytokine-treated: diabetes type 1 </a:t>
            </a:r>
            <a:r>
              <a:rPr lang="de-DE" sz="18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dirty="0"/>
              <a:t> cell death</a:t>
            </a:r>
          </a:p>
          <a:p>
            <a:r>
              <a:rPr lang="en-US" b="1" dirty="0"/>
              <a:t>PDAC cells</a:t>
            </a:r>
          </a:p>
          <a:p>
            <a:pPr marL="276225" lvl="1" indent="0">
              <a:buNone/>
            </a:pPr>
            <a:r>
              <a:rPr lang="en-US" dirty="0"/>
              <a:t>Control: cancer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US" dirty="0"/>
              <a:t> cell proliferation</a:t>
            </a:r>
          </a:p>
          <a:p>
            <a:pPr marL="276225" lvl="1" indent="0">
              <a:buNone/>
            </a:pPr>
            <a:r>
              <a:rPr lang="en-US" dirty="0"/>
              <a:t>TBLX1 KO: decreased proliferation</a:t>
            </a:r>
          </a:p>
          <a:p>
            <a:pPr marL="276225" lvl="1" indent="0">
              <a:buNone/>
            </a:pPr>
            <a:endParaRPr lang="en-US" dirty="0"/>
          </a:p>
          <a:p>
            <a:pPr marL="0" indent="0" rtl="0">
              <a:buNone/>
            </a:pPr>
            <a:endParaRPr lang="en-US" dirty="0"/>
          </a:p>
          <a:p>
            <a:pPr marL="0" indent="0" rtl="0">
              <a:buNone/>
            </a:pPr>
            <a:endParaRPr lang="de-DE" dirty="0"/>
          </a:p>
          <a:p>
            <a:pPr marL="0" indent="0" rtl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5690"/>
            <a:ext cx="4500000" cy="252000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dirty="0"/>
              <a:t>TRAs suitable as</a:t>
            </a:r>
          </a:p>
          <a:p>
            <a:pPr rtl="0"/>
            <a:r>
              <a:rPr lang="en-US" dirty="0"/>
              <a:t>Biomarkers for PDAC</a:t>
            </a:r>
          </a:p>
          <a:p>
            <a:pPr rtl="0"/>
            <a:r>
              <a:rPr lang="en-IE" dirty="0"/>
              <a:t>Cell</a:t>
            </a:r>
            <a:r>
              <a:rPr lang="de-DE" dirty="0"/>
              <a:t> </a:t>
            </a:r>
            <a:r>
              <a:rPr lang="en-AU" dirty="0"/>
              <a:t>fate</a:t>
            </a:r>
            <a:r>
              <a:rPr lang="de-DE" dirty="0"/>
              <a:t> </a:t>
            </a:r>
            <a:r>
              <a:rPr lang="en-CA" dirty="0"/>
              <a:t>indicators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19626"/>
            <a:ext cx="4500000" cy="496920"/>
          </a:xfrm>
        </p:spPr>
        <p:txBody>
          <a:bodyPr rtlCol="0"/>
          <a:lstStyle/>
          <a:p>
            <a:pPr rtl="0"/>
            <a:r>
              <a:rPr lang="de-DE" dirty="0"/>
              <a:t>Looking </a:t>
            </a:r>
            <a:r>
              <a:rPr lang="en-IE" dirty="0"/>
              <a:t>for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9DE05A5-FBB3-487C-AA98-089581C96DEF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</p:spTree>
    <p:extLst>
      <p:ext uri="{BB962C8B-B14F-4D97-AF65-F5344CB8AC3E}">
        <p14:creationId xmlns:p14="http://schemas.microsoft.com/office/powerpoint/2010/main" val="62821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TRA </a:t>
            </a:r>
            <a:r>
              <a:rPr lang="en-IE" dirty="0"/>
              <a:t>gene</a:t>
            </a:r>
            <a:r>
              <a:rPr lang="de-DE" dirty="0"/>
              <a:t> </a:t>
            </a:r>
            <a:r>
              <a:rPr lang="en-IE" dirty="0"/>
              <a:t>expression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3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D1CDEE-C33B-4634-B143-22756BAB22E4}"/>
              </a:ext>
            </a:extLst>
          </p:cNvPr>
          <p:cNvSpPr txBox="1"/>
          <p:nvPr/>
        </p:nvSpPr>
        <p:spPr>
          <a:xfrm>
            <a:off x="1256574" y="1825958"/>
            <a:ext cx="9678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0. Quality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microarray</a:t>
            </a:r>
            <a:r>
              <a:rPr lang="de-DE" dirty="0"/>
              <a:t> </a:t>
            </a:r>
            <a:r>
              <a:rPr lang="de-DE" dirty="0" err="1"/>
              <a:t>chips</a:t>
            </a:r>
            <a:r>
              <a:rPr lang="de-DE" dirty="0"/>
              <a:t>: </a:t>
            </a:r>
            <a:r>
              <a:rPr lang="de-DE" dirty="0" err="1"/>
              <a:t>boxplots</a:t>
            </a:r>
            <a:r>
              <a:rPr lang="de-DE" dirty="0"/>
              <a:t>, </a:t>
            </a:r>
            <a:r>
              <a:rPr lang="de-DE" dirty="0" err="1"/>
              <a:t>scatterplots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rgbClr val="FF0000"/>
                </a:solidFill>
              </a:rPr>
              <a:t>Result: no chips discarded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187C9F-0241-4AE0-B87C-A84CCCC5AFEA}"/>
              </a:ext>
            </a:extLst>
          </p:cNvPr>
          <p:cNvSpPr txBox="1"/>
          <p:nvPr/>
        </p:nvSpPr>
        <p:spPr>
          <a:xfrm>
            <a:off x="1241697" y="3818314"/>
            <a:ext cx="97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2. Transcripts into genes: translation, median fusion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Result: log2 transformed, over 18’000 genes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B0B16C-E59A-4223-A295-E7842A267DB0}"/>
              </a:ext>
            </a:extLst>
          </p:cNvPr>
          <p:cNvSpPr txBox="1"/>
          <p:nvPr/>
        </p:nvSpPr>
        <p:spPr>
          <a:xfrm>
            <a:off x="1241697" y="2703121"/>
            <a:ext cx="9678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1. Processing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of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raw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expression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values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normalization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background correction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  summary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probesets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Result: log2 transformed, over 90’000 transcripts</a:t>
            </a:r>
          </a:p>
        </p:txBody>
      </p:sp>
    </p:spTree>
    <p:extLst>
      <p:ext uri="{BB962C8B-B14F-4D97-AF65-F5344CB8AC3E}">
        <p14:creationId xmlns:p14="http://schemas.microsoft.com/office/powerpoint/2010/main" val="16458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Distribution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4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5AB48C-2BCA-4273-890C-42605EB2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3" y="1724941"/>
            <a:ext cx="5658237" cy="342900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289805-E8D8-495B-8D41-FE1BA5A3C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"/>
          <a:stretch/>
        </p:blipFill>
        <p:spPr>
          <a:xfrm>
            <a:off x="6315302" y="1724941"/>
            <a:ext cx="5559706" cy="3431186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2E7E059-6591-42DB-9183-955F7AD8A481}"/>
              </a:ext>
            </a:extLst>
          </p:cNvPr>
          <p:cNvSpPr/>
          <p:nvPr/>
        </p:nvSpPr>
        <p:spPr>
          <a:xfrm>
            <a:off x="3601655" y="2200406"/>
            <a:ext cx="4988689" cy="2639027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strike="sngStrike" dirty="0">
                <a:solidFill>
                  <a:schemeClr val="tx1"/>
                </a:solidFill>
              </a:rPr>
              <a:t>T-TEST</a:t>
            </a:r>
          </a:p>
          <a:p>
            <a:pPr algn="ctr"/>
            <a:endParaRPr lang="de-DE" sz="2400" strike="sngStrike" dirty="0">
              <a:solidFill>
                <a:schemeClr val="tx1"/>
              </a:solidFill>
            </a:endParaRPr>
          </a:p>
          <a:p>
            <a:pPr algn="ctr"/>
            <a:r>
              <a:rPr lang="de-DE" sz="2400" dirty="0">
                <a:solidFill>
                  <a:schemeClr val="tx1"/>
                </a:solidFill>
              </a:rPr>
              <a:t>WILCOXON RANK SUM TEST</a:t>
            </a:r>
          </a:p>
        </p:txBody>
      </p:sp>
    </p:spTree>
    <p:extLst>
      <p:ext uri="{BB962C8B-B14F-4D97-AF65-F5344CB8AC3E}">
        <p14:creationId xmlns:p14="http://schemas.microsoft.com/office/powerpoint/2010/main" val="157380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TRA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D1CDEE-C33B-4634-B143-22756BAB22E4}"/>
              </a:ext>
            </a:extLst>
          </p:cNvPr>
          <p:cNvSpPr txBox="1"/>
          <p:nvPr/>
        </p:nvSpPr>
        <p:spPr>
          <a:xfrm>
            <a:off x="1256574" y="1825958"/>
            <a:ext cx="96788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0. Quality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control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microarray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chips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boxplots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scatterplots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	Result: no chips are discarded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1. Processing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raw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expression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values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normalization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background correction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  summary of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probesets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	Result: log2 transformed, over 90’000 transcripts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2. Transcripts into genes: translation, median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	Result: log2 transformed, over 18’000 genes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3. Selecting TRA genes (original list of 330 genes)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Result: log2 transformed, 250 TRA genes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0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Subgroups PDAC-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3EFBFF-F5B6-48F0-A47C-176981D9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87" y="1476321"/>
            <a:ext cx="7176834" cy="43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Subgroups beta-</a:t>
            </a:r>
            <a:r>
              <a:rPr lang="de-DE" dirty="0" err="1"/>
              <a:t>cells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6655C6-5889-4E83-BBEF-9E200E974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787" y="1462630"/>
            <a:ext cx="7103356" cy="4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6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278921"/>
            <a:ext cx="7518864" cy="1674470"/>
          </a:xfrm>
        </p:spPr>
        <p:txBody>
          <a:bodyPr rtlCol="0"/>
          <a:lstStyle/>
          <a:p>
            <a:pPr rtl="0"/>
            <a:r>
              <a:rPr lang="de-DE" sz="4000" dirty="0"/>
              <a:t>PDAC </a:t>
            </a:r>
            <a:r>
              <a:rPr lang="de-DE" sz="4000" dirty="0" err="1"/>
              <a:t>biomarkers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2055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3200" dirty="0" err="1"/>
              <a:t>pDAC</a:t>
            </a:r>
            <a:r>
              <a:rPr lang="en-US" sz="3200" dirty="0"/>
              <a:t> biomarkers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de-DE" smtClean="0"/>
              <a:pPr rtl="0"/>
              <a:t>9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89515A-7B0F-46EF-AA85-5D38AD6D48B7}"/>
              </a:ext>
            </a:extLst>
          </p:cNvPr>
          <p:cNvSpPr txBox="1"/>
          <p:nvPr/>
        </p:nvSpPr>
        <p:spPr>
          <a:xfrm>
            <a:off x="117575" y="6481235"/>
            <a:ext cx="5978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Analysis Project: Carolyn Blümcke, Anna Boot, Selina Ernst, Bianca Greul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D1CDEE-C33B-4634-B143-22756BAB22E4}"/>
              </a:ext>
            </a:extLst>
          </p:cNvPr>
          <p:cNvSpPr txBox="1"/>
          <p:nvPr/>
        </p:nvSpPr>
        <p:spPr>
          <a:xfrm>
            <a:off x="431800" y="1516566"/>
            <a:ext cx="459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Problem: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Asymptomatic</a:t>
            </a:r>
            <a:r>
              <a:rPr lang="de-DE" sz="1800" dirty="0"/>
              <a:t> </a:t>
            </a:r>
            <a:r>
              <a:rPr lang="de-DE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unspecific</a:t>
            </a:r>
            <a:r>
              <a:rPr lang="de-DE" sz="1800" dirty="0"/>
              <a:t> </a:t>
            </a:r>
            <a:r>
              <a:rPr lang="de-DE" sz="1800" dirty="0" err="1"/>
              <a:t>symptoms</a:t>
            </a:r>
            <a:r>
              <a:rPr lang="de-DE" sz="18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800" dirty="0" err="1">
                <a:sym typeface="Wingdings" panose="05000000000000000000" pitchFamily="2" charset="2"/>
              </a:rPr>
              <a:t>late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diagnosis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</a:p>
          <a:p>
            <a:r>
              <a:rPr lang="de-DE" sz="1800" dirty="0">
                <a:sym typeface="Wingdings" panose="05000000000000000000" pitchFamily="2" charset="2"/>
              </a:rPr>
              <a:t> high </a:t>
            </a:r>
            <a:r>
              <a:rPr lang="de-DE" sz="1800" dirty="0" err="1">
                <a:sym typeface="Wingdings" panose="05000000000000000000" pitchFamily="2" charset="2"/>
              </a:rPr>
              <a:t>mortality</a:t>
            </a:r>
            <a:endParaRPr lang="de-DE" sz="1800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C7A81F6-582B-44A5-857E-FCA24A67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546" y="881996"/>
            <a:ext cx="7196374" cy="5144775"/>
          </a:xfrm>
          <a:prstGeom prst="rect">
            <a:avLst/>
          </a:prstGeom>
        </p:spPr>
      </p:pic>
      <p:sp>
        <p:nvSpPr>
          <p:cNvPr id="10" name="Kreis: nicht ausgefüllt 9">
            <a:extLst>
              <a:ext uri="{FF2B5EF4-FFF2-40B4-BE49-F238E27FC236}">
                <a16:creationId xmlns:a16="http://schemas.microsoft.com/office/drawing/2014/main" id="{F039786F-8487-4999-834D-9C32318AD9BF}"/>
              </a:ext>
            </a:extLst>
          </p:cNvPr>
          <p:cNvSpPr/>
          <p:nvPr/>
        </p:nvSpPr>
        <p:spPr>
          <a:xfrm>
            <a:off x="8007337" y="1666635"/>
            <a:ext cx="822565" cy="492543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76EFCF4-03F0-458B-B62E-3A77B6241D55}"/>
              </a:ext>
            </a:extLst>
          </p:cNvPr>
          <p:cNvSpPr txBox="1"/>
          <p:nvPr/>
        </p:nvSpPr>
        <p:spPr>
          <a:xfrm>
            <a:off x="431800" y="3140628"/>
            <a:ext cx="463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 19 -9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ost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used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biomarker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olidFill>
                  <a:srgbClr val="000000"/>
                </a:solidFill>
                <a:latin typeface="Times New Roman"/>
              </a:rPr>
              <a:t>L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ow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sensitivity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and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specificity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no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 universal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screening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  <a:sym typeface="Wingdings" panose="05000000000000000000" pitchFamily="2" charset="2"/>
              </a:rPr>
              <a:t>tool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527F33-59A5-44D1-B003-A68B7293E7A0}"/>
              </a:ext>
            </a:extLst>
          </p:cNvPr>
          <p:cNvSpPr txBox="1"/>
          <p:nvPr/>
        </p:nvSpPr>
        <p:spPr>
          <a:xfrm>
            <a:off x="431800" y="4775676"/>
            <a:ext cx="41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Differentially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TRAs: 225/250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3" grpId="0"/>
      <p:bldP spid="5" grpId="0"/>
    </p:bldLst>
  </p:timing>
</p:sld>
</file>

<file path=ppt/theme/theme1.xml><?xml version="1.0" encoding="utf-8"?>
<a:theme xmlns:a="http://schemas.openxmlformats.org/drawingml/2006/main" name="Office-Design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46_TF67328976" id="{4F701D74-DAB3-4807-8D4C-52297C309002}" vid="{DDFD0C10-4989-48BE-8AF6-4514BDD9515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Minimalistische Präsentation</Template>
  <TotalTime>0</TotalTime>
  <Words>712</Words>
  <Application>Microsoft Office PowerPoint</Application>
  <PresentationFormat>Widescreen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Office-Design</vt:lpstr>
      <vt:lpstr>TRA expression in pancreatic cells</vt:lpstr>
      <vt:lpstr>Recapitulation</vt:lpstr>
      <vt:lpstr>TRA gene expression matrix</vt:lpstr>
      <vt:lpstr>Distribution of gene expression</vt:lpstr>
      <vt:lpstr>TRA gene expression matrix</vt:lpstr>
      <vt:lpstr>Subgroups PDAC-cells</vt:lpstr>
      <vt:lpstr>Subgroups beta-cells</vt:lpstr>
      <vt:lpstr>PDAC biomarkers</vt:lpstr>
      <vt:lpstr>pDAC biomarkers</vt:lpstr>
      <vt:lpstr>pDAC Biomarkers</vt:lpstr>
      <vt:lpstr>Cell fate indicators</vt:lpstr>
      <vt:lpstr>Time and cytokine influence</vt:lpstr>
      <vt:lpstr>Cell fate indicators</vt:lpstr>
      <vt:lpstr>Cell fate indicators</vt:lpstr>
      <vt:lpstr>Cell fate indicators</vt:lpstr>
      <vt:lpstr>discussion</vt:lpstr>
      <vt:lpstr>Discussion - problems</vt:lpstr>
      <vt:lpstr>Discussion -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für Präsentationsdeckblatt</dc:title>
  <dc:creator>Anna Boot</dc:creator>
  <cp:lastModifiedBy>Anna Boot</cp:lastModifiedBy>
  <cp:revision>63</cp:revision>
  <dcterms:created xsi:type="dcterms:W3CDTF">2021-07-16T17:21:56Z</dcterms:created>
  <dcterms:modified xsi:type="dcterms:W3CDTF">2021-07-21T08:03:12Z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